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9" r:id="rId14"/>
    <p:sldId id="268" r:id="rId15"/>
    <p:sldId id="271" r:id="rId16"/>
    <p:sldId id="272" r:id="rId17"/>
    <p:sldId id="274" r:id="rId18"/>
    <p:sldId id="275" r:id="rId19"/>
    <p:sldId id="276" r:id="rId20"/>
    <p:sldId id="279" r:id="rId21"/>
    <p:sldId id="277" r:id="rId22"/>
    <p:sldId id="278" r:id="rId23"/>
    <p:sldId id="280" r:id="rId24"/>
  </p:sldIdLst>
  <p:sldSz cx="9144000" cy="6858000" type="screen4x3"/>
  <p:notesSz cx="6815138" cy="99441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69" d="100"/>
          <a:sy n="69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5013176"/>
            <a:ext cx="4788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ko-KR" sz="1400" b="1" dirty="0" smtClean="0">
                <a:latin typeface="Arial" pitchFamily="34" charset="0"/>
                <a:cs typeface="Arial" pitchFamily="34" charset="0"/>
              </a:rPr>
              <a:t>Управление спорта и туризма Гродненского областного исполнительного комитета</a:t>
            </a:r>
            <a:endParaRPr kumimoji="0" lang="en-US" altLang="ko-K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355976" y="2780928"/>
            <a:ext cx="478802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Областной семинар</a:t>
            </a:r>
          </a:p>
          <a:p>
            <a:pPr algn="r"/>
            <a:r>
              <a:rPr lang="ru-RU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«Применение законодательных актов в специализированных учебно-спортивных учреждениях»</a:t>
            </a:r>
            <a:endParaRPr lang="en-US" altLang="ko-KR" sz="24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0" y="630932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ГРОДНО 2017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 smtClean="0">
                <a:solidFill>
                  <a:schemeClr val="tx1"/>
                </a:solidFill>
              </a:rPr>
              <a:t> </a:t>
            </a:r>
            <a:r>
              <a:rPr lang="ru-RU" altLang="ko-KR" sz="3200" dirty="0" smtClean="0">
                <a:solidFill>
                  <a:schemeClr val="tx1"/>
                </a:solidFill>
              </a:rPr>
              <a:t>Рассматриваемые вопросы</a:t>
            </a:r>
            <a:endParaRPr lang="ko-KR" altLang="en-US" sz="32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556792"/>
            <a:ext cx="8229600" cy="4320480"/>
          </a:xfrm>
        </p:spPr>
        <p:txBody>
          <a:bodyPr/>
          <a:lstStyle/>
          <a:p>
            <a:pPr marL="342900" indent="-342900" algn="just">
              <a:buAutoNum type="arabicPeriod"/>
            </a:pPr>
            <a:r>
              <a:rPr lang="ru-RU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Основные типичные ошибки в уставных документах специализированных учебно-спортивных учреждений.</a:t>
            </a:r>
          </a:p>
          <a:p>
            <a:pPr marL="342900" indent="-342900" algn="just">
              <a:buAutoNum type="arabicPeriod"/>
            </a:pPr>
            <a:endParaRPr lang="ru-RU" altLang="ko-K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AutoNum type="arabicPeriod"/>
            </a:pPr>
            <a:r>
              <a:rPr lang="ru-RU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Порядок делопроизводства в государственных организациях Республики Беларусь, основные правила подготовки, оформления документов в учреждениях.</a:t>
            </a:r>
          </a:p>
          <a:p>
            <a:pPr marL="342900" indent="-342900" algn="just">
              <a:buAutoNum type="arabicPeriod"/>
            </a:pPr>
            <a:endParaRPr lang="ru-RU" altLang="ko-K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AutoNum type="arabicPeriod"/>
            </a:pPr>
            <a:r>
              <a:rPr lang="ru-RU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Применение на практике Постановления Министерства спорта и туризма Республики Беларусь от 14 апреля 2008 года № 14 «Об утверждении Инструкции об особенностях регулирования труда работников, осуществляющих педагогическую деятельность в сфере физической культуры и спорта».</a:t>
            </a:r>
            <a:endParaRPr lang="ko-KR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200" dirty="0" smtClean="0">
                <a:solidFill>
                  <a:schemeClr val="tx1"/>
                </a:solidFill>
              </a:rPr>
              <a:t>Основные типичные ошибки в Уставных документах </a:t>
            </a:r>
            <a:endParaRPr lang="ko-KR" altLang="en-US" sz="3200" dirty="0">
              <a:solidFill>
                <a:schemeClr val="tx1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0"/>
          </p:nvPr>
        </p:nvSpPr>
        <p:spPr>
          <a:xfrm>
            <a:off x="1907704" y="1340768"/>
            <a:ext cx="6563072" cy="4896544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ru-RU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 основании на осуществления деятельности по подготовке спортивного резерва указываются ссылки на документы не действующие в настоящее время (Закон Республики Беларусь «О физической культуре и спорте»);</a:t>
            </a:r>
          </a:p>
          <a:p>
            <a:pPr algn="just"/>
            <a:endParaRPr lang="ru-RU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ru-RU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не правильное использование терминологии и отсутствие  необходимых изменений</a:t>
            </a:r>
          </a:p>
          <a:p>
            <a:pPr algn="just"/>
            <a:endParaRPr lang="ru-RU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ru-RU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отсутствие видов спорта, по которым дано право осуществлять спортивную подготовку;</a:t>
            </a:r>
          </a:p>
          <a:p>
            <a:pPr algn="just"/>
            <a:endParaRPr lang="ru-RU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ru-RU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не регламентирована деятельность Попечительский Советов;</a:t>
            </a:r>
          </a:p>
          <a:p>
            <a:pPr algn="just">
              <a:buFontTx/>
              <a:buChar char="-"/>
            </a:pPr>
            <a:endParaRPr lang="ru-RU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ru-RU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не указано, что  Устав является новой редакцией</a:t>
            </a:r>
          </a:p>
          <a:p>
            <a:pPr algn="just"/>
            <a:endParaRPr lang="ru-RU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Использование терминологии</a:t>
            </a:r>
            <a:endParaRPr lang="ru-RU" sz="3200" dirty="0">
              <a:solidFill>
                <a:schemeClr val="tx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0"/>
          </p:nvPr>
        </p:nvGraphicFramePr>
        <p:xfrm>
          <a:off x="468313" y="1341438"/>
          <a:ext cx="8229600" cy="5385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соответствует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Соответствует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Учащийся, спортсмен</a:t>
                      </a:r>
                    </a:p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Спортсмен-учащийся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25802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Педагогический Совет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Совет учреждения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Преподавательская нагрузка, </a:t>
                      </a:r>
                    </a:p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учебно-преподавательская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нагрузка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Учебная нагрузка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Учебно-спортивное заведение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Специализированное учебно-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спортивное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учреждение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Организация образования спорта и туризма райисполкома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Организация физической культуры и спорта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3254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Учреждение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образования, </a:t>
                      </a:r>
                    </a:p>
                    <a:p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внешкольного образования и т.д.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Специализированное учебно-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спортивное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учреждение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Управление физической культуры,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спорта и туризма</a:t>
                      </a:r>
                    </a:p>
                    <a:p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Заместитель по УВР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Управление спорта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и туризма</a:t>
                      </a:r>
                    </a:p>
                    <a:p>
                      <a:endParaRPr lang="ru-RU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Заместитель по 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308304" cy="1069514"/>
          </a:xfrm>
        </p:spPr>
        <p:txBody>
          <a:bodyPr/>
          <a:lstStyle/>
          <a:p>
            <a:r>
              <a:rPr lang="ru-RU" altLang="ko-KR" sz="2400" dirty="0" smtClean="0">
                <a:solidFill>
                  <a:schemeClr val="tx1"/>
                </a:solidFill>
              </a:rPr>
              <a:t>Порядок делопроизводства в государственных организациях Республики Беларусь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0"/>
          </p:nvPr>
        </p:nvSpPr>
        <p:spPr>
          <a:xfrm>
            <a:off x="467544" y="1268760"/>
            <a:ext cx="8229600" cy="1296144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</a:rPr>
              <a:t>Регламентирован: постановлением Министерства юстиции Республики Беларусь от 19 января 2009 г. № 4 «Об утверждении Инструкции по делопроизводству в государственных органах и организациях Республики Беларусь»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27584" y="2924944"/>
          <a:ext cx="60960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Виды документов наиболее используемых в 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сфере физической культуры,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спорта и туризма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9602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Приказы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Распоряжения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Постановления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Решения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Протоколы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Справки, акты, письма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Докладные записки, планы, отчеты и др.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2400" dirty="0" smtClean="0">
                <a:solidFill>
                  <a:schemeClr val="tx1"/>
                </a:solidFill>
              </a:rPr>
              <a:t>Порядок делопроизводства в государственных организациях Республики Беларусь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60648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</a:rPr>
              <a:t>Основные обязательные реквизиты для придания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документу юридической силы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395536" y="2276872"/>
            <a:ext cx="8229600" cy="360040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Наименование организации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Дата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Регистрационный индекс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Подпись</a:t>
            </a:r>
          </a:p>
          <a:p>
            <a:pPr marL="342900" indent="-342900"/>
            <a:r>
              <a:rPr lang="ru-RU" sz="2800" dirty="0" smtClean="0">
                <a:solidFill>
                  <a:schemeClr val="tx1"/>
                </a:solidFill>
              </a:rPr>
              <a:t>Для отдельных видов документов: </a:t>
            </a:r>
          </a:p>
          <a:p>
            <a:pPr marL="342900" indent="-342900"/>
            <a:r>
              <a:rPr lang="ru-RU" sz="2800" dirty="0" smtClean="0">
                <a:solidFill>
                  <a:schemeClr val="tx1"/>
                </a:solidFill>
              </a:rPr>
              <a:t>гриф утверждение, печать, </a:t>
            </a:r>
          </a:p>
          <a:p>
            <a:pPr marL="342900" indent="-342900"/>
            <a:r>
              <a:rPr lang="ru-RU" sz="2800" dirty="0" smtClean="0">
                <a:solidFill>
                  <a:schemeClr val="tx1"/>
                </a:solidFill>
              </a:rPr>
              <a:t>отметка о заверении копии.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778"/>
            <a:ext cx="7380312" cy="1069514"/>
          </a:xfrm>
        </p:spPr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Поля, применяемые для 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подготовки документов 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96751"/>
            <a:ext cx="4608512" cy="567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778"/>
            <a:ext cx="7380312" cy="1069514"/>
          </a:xfrm>
        </p:spPr>
        <p:txBody>
          <a:bodyPr/>
          <a:lstStyle/>
          <a:p>
            <a:r>
              <a:rPr lang="ru-RU" altLang="ko-KR" sz="3200" dirty="0" smtClean="0">
                <a:solidFill>
                  <a:schemeClr val="tx1"/>
                </a:solidFill>
              </a:rPr>
              <a:t>Заголовок к тексту должен быть на всех документах!!!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251520" y="1628800"/>
            <a:ext cx="8640960" cy="4536504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</a:rPr>
              <a:t>Приказ (о чем?) «О проведении учебно-тренировочного сбора»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Положение (о чем?) «О соревновании»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Протокол (чего?) «Заседании общественной организации»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Правила (чего?) «Внутреннего трудового распорядка»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Должностная инструкция (кому?) «тренеру-преподавателю»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Акт ( о чем?) «о списании»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Акт (чего?) «ревизии»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Письмо (о чем?) «О выполнении протокола поручений»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b="1" dirty="0" smtClean="0">
                <a:solidFill>
                  <a:srgbClr val="FF0000"/>
                </a:solidFill>
              </a:rPr>
              <a:t>Заголовок в кавычки не заключается и не подчеркивается, точка в </a:t>
            </a:r>
          </a:p>
          <a:p>
            <a:r>
              <a:rPr lang="ru-RU" sz="1800" b="1" dirty="0" smtClean="0">
                <a:solidFill>
                  <a:srgbClr val="FF0000"/>
                </a:solidFill>
              </a:rPr>
              <a:t>конце заголовка не ставится</a:t>
            </a:r>
            <a:endParaRPr lang="ru-RU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Оформление приложений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135035" y="1828800"/>
            <a:ext cx="8892480" cy="439248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sz="1800" dirty="0" smtClean="0">
                <a:solidFill>
                  <a:schemeClr val="tx1"/>
                </a:solidFill>
              </a:rPr>
              <a:t>Располагается ниже текста документа перед подписью, без отступа</a:t>
            </a:r>
          </a:p>
          <a:p>
            <a:pPr marL="342900" indent="-342900">
              <a:buAutoNum type="arabicPeriod"/>
            </a:pPr>
            <a:r>
              <a:rPr lang="ru-RU" sz="1800" dirty="0" smtClean="0">
                <a:solidFill>
                  <a:schemeClr val="tx1"/>
                </a:solidFill>
              </a:rPr>
              <a:t>После ставится двоеточие.</a:t>
            </a:r>
          </a:p>
          <a:p>
            <a:pPr marL="342900" indent="-342900">
              <a:buAutoNum type="arabicPeriod"/>
            </a:pPr>
            <a:r>
              <a:rPr lang="ru-RU" sz="1800" dirty="0" smtClean="0">
                <a:solidFill>
                  <a:schemeClr val="tx1"/>
                </a:solidFill>
              </a:rPr>
              <a:t>Если документ имеет приложение названное в тексте, то о наличии </a:t>
            </a:r>
          </a:p>
          <a:p>
            <a:pPr marL="342900" indent="-342900"/>
            <a:r>
              <a:rPr lang="ru-RU" sz="1800" dirty="0" smtClean="0">
                <a:solidFill>
                  <a:schemeClr val="tx1"/>
                </a:solidFill>
              </a:rPr>
              <a:t>приложения указывается только количество листов и экземпляров</a:t>
            </a:r>
          </a:p>
          <a:p>
            <a:pPr marL="342900" indent="-342900"/>
            <a:r>
              <a:rPr lang="ru-RU" sz="1800" b="1" dirty="0" smtClean="0">
                <a:solidFill>
                  <a:schemeClr val="tx1"/>
                </a:solidFill>
              </a:rPr>
              <a:t>Например:</a:t>
            </a:r>
          </a:p>
          <a:p>
            <a:pPr marL="342900" indent="-342900"/>
            <a:r>
              <a:rPr lang="ru-RU" sz="1800" b="1" dirty="0" smtClean="0">
                <a:solidFill>
                  <a:schemeClr val="tx1"/>
                </a:solidFill>
              </a:rPr>
              <a:t>Приложение: на 7 л. в 2 экз.</a:t>
            </a:r>
          </a:p>
          <a:p>
            <a:pPr marL="342900" indent="-342900"/>
            <a:r>
              <a:rPr lang="ru-RU" sz="1800" dirty="0" smtClean="0">
                <a:solidFill>
                  <a:schemeClr val="tx1"/>
                </a:solidFill>
              </a:rPr>
              <a:t>4. Если нет то их наименование перечисляются с указанием количества листов и экземпляров</a:t>
            </a:r>
          </a:p>
          <a:p>
            <a:pPr marL="342900" indent="-342900"/>
            <a:r>
              <a:rPr lang="ru-RU" sz="1800" b="1" dirty="0" smtClean="0">
                <a:solidFill>
                  <a:schemeClr val="tx1"/>
                </a:solidFill>
              </a:rPr>
              <a:t>Например:</a:t>
            </a:r>
          </a:p>
          <a:p>
            <a:pPr marL="342900" indent="-342900"/>
            <a:r>
              <a:rPr lang="ru-RU" sz="1800" b="1" dirty="0" smtClean="0">
                <a:solidFill>
                  <a:schemeClr val="tx1"/>
                </a:solidFill>
              </a:rPr>
              <a:t>Приложение: 	1. Инструкция на 5 л. в 1 экз.</a:t>
            </a:r>
          </a:p>
          <a:p>
            <a:pPr marL="342900" indent="-342900"/>
            <a:r>
              <a:rPr lang="ru-RU" sz="1800" b="1" dirty="0" smtClean="0">
                <a:solidFill>
                  <a:schemeClr val="tx1"/>
                </a:solidFill>
              </a:rPr>
              <a:t>			2. Акт на 5 л. в 1 экз.</a:t>
            </a:r>
          </a:p>
          <a:p>
            <a:pPr marL="342900" indent="-342900"/>
            <a:r>
              <a:rPr lang="ru-RU" sz="1800" dirty="0" smtClean="0">
                <a:solidFill>
                  <a:schemeClr val="tx1"/>
                </a:solidFill>
              </a:rPr>
              <a:t>	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Требование к оформлению подписи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68204" y="1033829"/>
            <a:ext cx="8784976" cy="5589240"/>
          </a:xfrm>
        </p:spPr>
        <p:txBody>
          <a:bodyPr/>
          <a:lstStyle/>
          <a:p>
            <a:pPr marL="342900" indent="-342900">
              <a:spcBef>
                <a:spcPts val="0"/>
              </a:spcBef>
              <a:buAutoNum type="arabicPeriod"/>
            </a:pPr>
            <a:r>
              <a:rPr lang="ru-RU" sz="1800" dirty="0" smtClean="0">
                <a:solidFill>
                  <a:schemeClr val="tx1"/>
                </a:solidFill>
              </a:rPr>
              <a:t>При оформлении на бланке или с использованием углового штампа то указывается только должность и видовое наименование организации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Например: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Директор спортивной школы	  	Подпись	В.В.Иванов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2. При оформлении не на бланке в наименование должности указывается полное наименование организации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Например: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Директор учреждения «Детско-юношеская 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спортивная школа №1 г. Гродно»  	Подпись	В.В.Иванов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3. При подписании несколькими должностными лицами подписи одна под другой в зависимости от занимаемой должности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Например: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Директор спортивной школы		Подпись	В.В.Иванов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Главный бухгалтер			Подпись	И.И.Иванова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4. При подписании документа комиссией, указываются не должности а обязанности в составе комиссии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Например: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Председатель комиссии			Подпись	В.В.Иванов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Члены комиссии:			Подпись	В.В.Петров</a:t>
            </a:r>
          </a:p>
          <a:p>
            <a:pPr marL="342900" indent="-342900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</a:rPr>
              <a:t>						Подпись	В.В.Сидоров</a:t>
            </a:r>
          </a:p>
          <a:p>
            <a:pPr marL="342900" indent="-342900">
              <a:spcBef>
                <a:spcPts val="0"/>
              </a:spcBef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342900" indent="-342900">
              <a:spcBef>
                <a:spcPts val="0"/>
              </a:spcBef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342900" indent="-342900"/>
            <a:endParaRPr lang="ru-RU" sz="1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Гриф «Приложение»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179512" y="1268760"/>
            <a:ext cx="8712968" cy="5328592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sz="1800" dirty="0" smtClean="0">
                <a:solidFill>
                  <a:schemeClr val="tx1"/>
                </a:solidFill>
              </a:rPr>
              <a:t>Располагается в правом верхнем углу первого листа приложения.</a:t>
            </a:r>
          </a:p>
          <a:p>
            <a:pPr marL="342900" indent="-342900"/>
            <a:r>
              <a:rPr lang="ru-RU" sz="1700" b="1" dirty="0" smtClean="0">
                <a:solidFill>
                  <a:schemeClr val="tx1"/>
                </a:solidFill>
              </a:rPr>
              <a:t>Например:			Приложение </a:t>
            </a:r>
          </a:p>
          <a:p>
            <a:pPr marL="342900" indent="-342900"/>
            <a:r>
              <a:rPr lang="ru-RU" sz="1700" b="1" dirty="0" smtClean="0">
                <a:solidFill>
                  <a:schemeClr val="tx1"/>
                </a:solidFill>
              </a:rPr>
              <a:t>					к приказу директора спортивной школы 				01.01.2018 № 24</a:t>
            </a:r>
          </a:p>
          <a:p>
            <a:pPr marL="342900" indent="-342900"/>
            <a:endParaRPr lang="ru-RU" sz="1700" b="1" dirty="0" smtClean="0">
              <a:solidFill>
                <a:schemeClr val="tx1"/>
              </a:solidFill>
            </a:endParaRPr>
          </a:p>
          <a:p>
            <a:pPr marL="342900" indent="-342900"/>
            <a:r>
              <a:rPr lang="ru-RU" sz="1800" dirty="0" smtClean="0">
                <a:solidFill>
                  <a:schemeClr val="tx1"/>
                </a:solidFill>
              </a:rPr>
              <a:t>2. Если два и более приложения то указывается номер приложения</a:t>
            </a:r>
          </a:p>
          <a:p>
            <a:pPr marL="342900" indent="-342900"/>
            <a:r>
              <a:rPr lang="ru-RU" sz="1700" b="1" dirty="0" smtClean="0">
                <a:solidFill>
                  <a:schemeClr val="tx1"/>
                </a:solidFill>
              </a:rPr>
              <a:t>Например:			Приложение 1 (или 2, 3 и т.д.)</a:t>
            </a:r>
          </a:p>
          <a:p>
            <a:pPr marL="342900" indent="-342900"/>
            <a:r>
              <a:rPr lang="ru-RU" sz="1700" b="1" dirty="0" smtClean="0">
                <a:solidFill>
                  <a:schemeClr val="tx1"/>
                </a:solidFill>
              </a:rPr>
              <a:t>					к приказу директора спортивной школы 				01.01.2018 № 24</a:t>
            </a:r>
          </a:p>
          <a:p>
            <a:pPr marL="342900" indent="-342900"/>
            <a:r>
              <a:rPr lang="ru-RU" sz="1800" dirty="0" smtClean="0">
                <a:solidFill>
                  <a:schemeClr val="tx1"/>
                </a:solidFill>
              </a:rPr>
              <a:t>3. Может быть утверждено с грифом «УТВЕРЖДЕНО»</a:t>
            </a:r>
          </a:p>
          <a:p>
            <a:pPr marL="342900" indent="-342900"/>
            <a:r>
              <a:rPr lang="ru-RU" sz="1800" dirty="0" smtClean="0">
                <a:solidFill>
                  <a:schemeClr val="tx1"/>
                </a:solidFill>
              </a:rPr>
              <a:t>Например: 			</a:t>
            </a:r>
            <a:r>
              <a:rPr lang="ru-RU" sz="1800" b="1" dirty="0" smtClean="0">
                <a:solidFill>
                  <a:schemeClr val="tx1"/>
                </a:solidFill>
              </a:rPr>
              <a:t>УТВЕРЖДЕНО</a:t>
            </a:r>
          </a:p>
          <a:p>
            <a:pPr marL="342900" indent="-342900"/>
            <a:r>
              <a:rPr lang="ru-RU" sz="1800" b="1" dirty="0" smtClean="0">
                <a:solidFill>
                  <a:schemeClr val="tx1"/>
                </a:solidFill>
              </a:rPr>
              <a:t>					Приказом директора учреждения </a:t>
            </a:r>
          </a:p>
          <a:p>
            <a:pPr marL="342900" indent="-342900"/>
            <a:r>
              <a:rPr lang="ru-RU" sz="1800" b="1" dirty="0" smtClean="0">
                <a:solidFill>
                  <a:schemeClr val="tx1"/>
                </a:solidFill>
              </a:rPr>
              <a:t>					«Детско-юношеская спортивная школа 				№1 г. Гродно»</a:t>
            </a:r>
          </a:p>
          <a:p>
            <a:pPr marL="342900" indent="-342900"/>
            <a:r>
              <a:rPr lang="ru-RU" sz="1800" b="1" dirty="0" smtClean="0">
                <a:solidFill>
                  <a:schemeClr val="tx1"/>
                </a:solidFill>
              </a:rPr>
              <a:t> 					01.01.2018 № 25</a:t>
            </a:r>
          </a:p>
          <a:p>
            <a:pPr marL="342900" indent="-342900"/>
            <a:endParaRPr lang="ru-RU" sz="1800" dirty="0" smtClean="0">
              <a:solidFill>
                <a:schemeClr val="tx1"/>
              </a:solidFill>
            </a:endParaRPr>
          </a:p>
          <a:p>
            <a:pPr marL="342900" indent="-342900"/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Примерный перечень документов 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подлежащих утверждению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395536" y="2204864"/>
            <a:ext cx="8424936" cy="4104456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</a:rPr>
              <a:t>1. Акты (выполненных работ, списания, экспертизы, приема-передачи)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2. Графики (отпусков, приема)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3. Задания (на проектирование объектов, капитальное строительство)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4. Инструкции (должностные, по технике безопасности и т.д.)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5. Нормативы 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6. Отчеты (о командировках)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7. Перечни (должностей, документов)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8. Планы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9. Положения (уставы)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10. Программы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11. Сметы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12. Структура и штатная численность, штатное расписание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96136" y="1412776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УТВЕРЖДАЮ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Оформление приказов	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496944" cy="820687"/>
          </a:xfrm>
        </p:spPr>
        <p:txBody>
          <a:bodyPr/>
          <a:lstStyle/>
          <a:p>
            <a:r>
              <a:rPr lang="ru-RU" b="1" u="sng" dirty="0" smtClean="0">
                <a:solidFill>
                  <a:schemeClr val="tx1"/>
                </a:solidFill>
              </a:rPr>
              <a:t>Приказ</a:t>
            </a:r>
            <a:r>
              <a:rPr lang="ru-RU" dirty="0" smtClean="0">
                <a:solidFill>
                  <a:schemeClr val="tx1"/>
                </a:solidFill>
              </a:rPr>
              <a:t> – правовой акт, издаваемый руководителем организации,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действующим на основе единоначалия, для разрешения основных задач, стоящих перед организацией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251520" y="2276872"/>
            <a:ext cx="8712968" cy="4392488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</a:rPr>
              <a:t>1. </a:t>
            </a:r>
            <a:r>
              <a:rPr lang="ru-RU" sz="1800" u="sng" dirty="0" smtClean="0">
                <a:solidFill>
                  <a:schemeClr val="tx1"/>
                </a:solidFill>
              </a:rPr>
              <a:t>Приказы делятся на три вида</a:t>
            </a:r>
            <a:r>
              <a:rPr lang="ru-RU" sz="1800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По основной деятельности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По личному составу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По административно-хозяйственным вопросам</a:t>
            </a: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</a:rPr>
              <a:t>2. Текс состоит из </a:t>
            </a:r>
            <a:r>
              <a:rPr lang="ru-RU" sz="1800" u="sng" dirty="0" smtClean="0">
                <a:solidFill>
                  <a:schemeClr val="tx1"/>
                </a:solidFill>
              </a:rPr>
              <a:t>констатирующей</a:t>
            </a:r>
            <a:r>
              <a:rPr lang="ru-RU" sz="1800" dirty="0" smtClean="0">
                <a:solidFill>
                  <a:schemeClr val="tx1"/>
                </a:solidFill>
              </a:rPr>
              <a:t> и </a:t>
            </a:r>
            <a:r>
              <a:rPr lang="ru-RU" sz="1800" u="sng" dirty="0" smtClean="0">
                <a:solidFill>
                  <a:schemeClr val="tx1"/>
                </a:solidFill>
              </a:rPr>
              <a:t>распорядительной частей</a:t>
            </a: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</a:rPr>
              <a:t>3. При издании распорядительного документа на основании (во исполнение) нормативного акта Республики Беларусь или документа  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вышестоящей организации констатирующая часть должна содержать ссылки на данный документ. 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2000" dirty="0" smtClean="0">
                <a:solidFill>
                  <a:schemeClr val="tx1"/>
                </a:solidFill>
              </a:rPr>
              <a:t>Инструкции об особенностях регулирования труда работников, осуществляющих педагогическую деятельность в сфере физической культуры и спорта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1691680" y="1196752"/>
            <a:ext cx="7128792" cy="4968552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ШТАТНОЕ РАСПИСАНИЕ (форма)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86487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Старший тренер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1691680" y="1124744"/>
            <a:ext cx="7272808" cy="5400600"/>
          </a:xfrm>
        </p:spPr>
        <p:txBody>
          <a:bodyPr wrap="none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</a:rPr>
              <a:t>Пункт 10 Инструкции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В отделении по виду спорта специализированного учебно-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спортивного учреждения, средней школы - училища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олимпийского резерва </a:t>
            </a:r>
            <a:r>
              <a:rPr lang="ru-RU" sz="1600" b="1" dirty="0" smtClean="0">
                <a:solidFill>
                  <a:schemeClr val="tx1"/>
                </a:solidFill>
              </a:rPr>
              <a:t>может назначаться старший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</a:rPr>
              <a:t>тренер-преподаватель по спорту, старший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</a:rPr>
              <a:t>инструктор-методист </a:t>
            </a:r>
            <a:r>
              <a:rPr lang="ru-RU" sz="1600" dirty="0" smtClean="0">
                <a:solidFill>
                  <a:schemeClr val="tx1"/>
                </a:solidFill>
              </a:rPr>
              <a:t>при условии, если работник наряду с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выполнением обязанностей, предусмотренных занимаемой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должностью, осуществляет руководство подчиненными ему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работниками, а также если на него возлагаются функции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руководства самостоятельным участком работы (отвечает за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подготовку сборных команд республики или области или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учреждения по виду спорта, виду спортивной программы,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полу, возрасту и т.д.).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</a:rPr>
              <a:t>Количество старших тренеров-преподавателей по спорту,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</a:rPr>
              <a:t>старших инструкторов-методистов определяется решением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</a:rPr>
              <a:t>тренерского совета</a:t>
            </a:r>
            <a:r>
              <a:rPr lang="ru-RU" sz="1600" dirty="0" smtClean="0">
                <a:solidFill>
                  <a:schemeClr val="tx1"/>
                </a:solidFill>
              </a:rPr>
              <a:t> в зависимости от производственной (учебной)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необходимости, </a:t>
            </a:r>
            <a:r>
              <a:rPr lang="ru-RU" sz="1600" b="1" dirty="0" smtClean="0">
                <a:solidFill>
                  <a:schemeClr val="tx1"/>
                </a:solidFill>
              </a:rPr>
              <a:t>утверждается руководителем учреждения по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</a:rPr>
              <a:t>согласованию с учредителем.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 smtClean="0">
                <a:solidFill>
                  <a:schemeClr val="tx1"/>
                </a:solidFill>
              </a:rPr>
              <a:t> </a:t>
            </a:r>
            <a:r>
              <a:rPr lang="ru-RU" altLang="ko-KR" sz="3200" dirty="0" smtClean="0">
                <a:solidFill>
                  <a:schemeClr val="tx1"/>
                </a:solidFill>
              </a:rPr>
              <a:t>Нормативы оплаты труда</a:t>
            </a:r>
            <a:endParaRPr lang="ko-KR" altLang="en-US" sz="32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23528" y="1268760"/>
            <a:ext cx="8229600" cy="187220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11. </a:t>
            </a:r>
            <a:r>
              <a:rPr lang="ru-RU" b="1" dirty="0" smtClean="0">
                <a:solidFill>
                  <a:schemeClr val="tx1"/>
                </a:solidFill>
              </a:rPr>
              <a:t>Оплата труда тренеров-преподавателей по спорту </a:t>
            </a:r>
            <a:r>
              <a:rPr lang="ru-RU" dirty="0" smtClean="0">
                <a:solidFill>
                  <a:schemeClr val="tx1"/>
                </a:solidFill>
              </a:rPr>
              <a:t>за учебную работу исходя из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ставок, учебной нагрузки осуществляется по </a:t>
            </a:r>
            <a:r>
              <a:rPr lang="ru-RU" b="1" dirty="0" smtClean="0">
                <a:solidFill>
                  <a:schemeClr val="tx1"/>
                </a:solidFill>
              </a:rPr>
              <a:t>нормативам: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за одного учащегося (в процентах от ставки тренера-преподавателя по спорту);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за количество часов учебной работы в неделю.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3717032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Количество спортсменов-учащихся (наполняемость) в учебных группах устанавливается </a:t>
            </a:r>
          </a:p>
          <a:p>
            <a:r>
              <a:rPr lang="ru-RU" sz="1400" dirty="0" smtClean="0"/>
              <a:t>минимальное. </a:t>
            </a:r>
          </a:p>
          <a:p>
            <a:endParaRPr lang="ru-RU" sz="1400" dirty="0" smtClean="0"/>
          </a:p>
          <a:p>
            <a:r>
              <a:rPr lang="ru-RU" sz="1400" dirty="0" smtClean="0"/>
              <a:t>Наполняемость учебных групп, учитывая особенности вида спорта и возможности учреждения, может быть увеличена на 1 - 3 спортсмена-учащихся в учебных группах НП, УТГ, на 1 - 2 спортсмена-учащихся, учащихся - в группах СПС и на 1 - в группах ВСМ.</a:t>
            </a:r>
          </a:p>
          <a:p>
            <a:endParaRPr lang="ru-RU" sz="1400" dirty="0" smtClean="0"/>
          </a:p>
          <a:p>
            <a:r>
              <a:rPr lang="ru-RU" sz="1400" b="1" dirty="0" smtClean="0"/>
              <a:t>Наполняемость учебных групп, в которых предусмотрены границы по этапам и </a:t>
            </a:r>
          </a:p>
          <a:p>
            <a:r>
              <a:rPr lang="ru-RU" sz="1400" b="1" dirty="0" smtClean="0"/>
              <a:t>периодам обучения, устанавливается руководителем учреждения и оформляется </a:t>
            </a:r>
          </a:p>
          <a:p>
            <a:r>
              <a:rPr lang="ru-RU" sz="1400" b="1" dirty="0" smtClean="0"/>
              <a:t>приказом.</a:t>
            </a:r>
          </a:p>
          <a:p>
            <a:endParaRPr lang="ru-RU" sz="1400" dirty="0" smtClean="0"/>
          </a:p>
          <a:p>
            <a:endParaRPr lang="ru-RU" sz="1400" dirty="0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0" y="2708920"/>
            <a:ext cx="9144000" cy="1069514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Наполняемость учебных групп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Установление учебной нагрузки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60648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FF0000"/>
                </a:solidFill>
              </a:rPr>
              <a:t>Тарификация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467544" y="1988840"/>
            <a:ext cx="8229600" cy="439248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19. Установление учебной </a:t>
            </a:r>
            <a:r>
              <a:rPr lang="ru-RU" strike="sngStrike" dirty="0" smtClean="0">
                <a:solidFill>
                  <a:schemeClr val="tx1"/>
                </a:solidFill>
              </a:rPr>
              <a:t>(преподавательской) </a:t>
            </a:r>
            <a:r>
              <a:rPr lang="ru-RU" dirty="0" smtClean="0">
                <a:solidFill>
                  <a:schemeClr val="tx1"/>
                </a:solidFill>
              </a:rPr>
              <a:t>нагрузки и объема </a:t>
            </a:r>
            <a:r>
              <a:rPr lang="ru-RU" strike="sngStrike" dirty="0" smtClean="0">
                <a:solidFill>
                  <a:schemeClr val="tx1"/>
                </a:solidFill>
              </a:rPr>
              <a:t>учебно-преподавательской</a:t>
            </a:r>
            <a:r>
              <a:rPr lang="ru-RU" dirty="0" smtClean="0">
                <a:solidFill>
                  <a:schemeClr val="tx1"/>
                </a:solidFill>
              </a:rPr>
              <a:t> учебной работы </a:t>
            </a:r>
            <a:r>
              <a:rPr lang="ru-RU" b="1" dirty="0" smtClean="0">
                <a:solidFill>
                  <a:schemeClr val="tx1"/>
                </a:solidFill>
              </a:rPr>
              <a:t>оформляется приказом организации</a:t>
            </a:r>
            <a:r>
              <a:rPr lang="ru-RU" dirty="0" smtClean="0">
                <a:solidFill>
                  <a:schemeClr val="tx1"/>
                </a:solidFill>
              </a:rPr>
              <a:t>, в соответствии с которым тренерам-преподавателям по спорту, тренерам по спорту: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устанавливается ответственность за проведение учебно-тренировочного процесса и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обеспечение безопасности во время занятий </a:t>
            </a:r>
            <a:r>
              <a:rPr lang="ru-RU" strike="sngStrike" dirty="0" smtClean="0">
                <a:solidFill>
                  <a:schemeClr val="tx1"/>
                </a:solidFill>
              </a:rPr>
              <a:t>с учащимися </a:t>
            </a:r>
            <a:r>
              <a:rPr lang="ru-RU" dirty="0" smtClean="0">
                <a:solidFill>
                  <a:schemeClr val="tx1"/>
                </a:solidFill>
              </a:rPr>
              <a:t>со спортсменами-учащимися, учащимися, спортсменами сборной команды (занимающимися) конкретных учебных (спортивных) групп;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определяется объем выполняемой </a:t>
            </a:r>
            <a:r>
              <a:rPr lang="ru-RU" strike="sngStrike" dirty="0" smtClean="0">
                <a:solidFill>
                  <a:schemeClr val="tx1"/>
                </a:solidFill>
              </a:rPr>
              <a:t>учебно-преподавательской</a:t>
            </a:r>
            <a:r>
              <a:rPr lang="ru-RU" dirty="0" smtClean="0">
                <a:solidFill>
                  <a:schemeClr val="tx1"/>
                </a:solidFill>
              </a:rPr>
              <a:t> учебной работы </a:t>
            </a:r>
            <a:r>
              <a:rPr lang="ru-RU" strike="sngStrike" dirty="0" smtClean="0">
                <a:solidFill>
                  <a:schemeClr val="tx1"/>
                </a:solidFill>
              </a:rPr>
              <a:t>с учащимися</a:t>
            </a:r>
            <a:r>
              <a:rPr lang="ru-RU" dirty="0" smtClean="0">
                <a:solidFill>
                  <a:schemeClr val="tx1"/>
                </a:solidFill>
              </a:rPr>
              <a:t> со спортсменами учащимися, учащимися, спортсменами сборной команды (</a:t>
            </a:r>
            <a:r>
              <a:rPr lang="ru-RU" dirty="0" err="1" smtClean="0">
                <a:solidFill>
                  <a:schemeClr val="tx1"/>
                </a:solidFill>
              </a:rPr>
              <a:t>занимаю-щимися</a:t>
            </a:r>
            <a:r>
              <a:rPr lang="ru-RU" dirty="0" smtClean="0">
                <a:solidFill>
                  <a:schemeClr val="tx1"/>
                </a:solidFill>
              </a:rPr>
              <a:t>) каждой учебной (спортивной) группы, ставка, норматив оплаты труда и оплачиваемая учебная </a:t>
            </a:r>
            <a:r>
              <a:rPr lang="ru-RU" strike="sngStrike" dirty="0" smtClean="0">
                <a:solidFill>
                  <a:schemeClr val="tx1"/>
                </a:solidFill>
              </a:rPr>
              <a:t>(преподавательская)</a:t>
            </a:r>
            <a:r>
              <a:rPr lang="ru-RU" dirty="0" smtClean="0">
                <a:solidFill>
                  <a:schemeClr val="tx1"/>
                </a:solidFill>
              </a:rPr>
              <a:t> нагрузка;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утверждается список тренеров-преподавателей по спорту, тренеров по спорту, которым исчисляются ставки и надбавки за квалификационные категории с учетом учебной (преподавательской) нагрузки, по формам согласно приложениям 9, 10, 11 к настоящей Инструкции.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899" y="692696"/>
            <a:ext cx="9006101" cy="489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>Типичные ошибки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0"/>
          </p:nvPr>
        </p:nvSpPr>
        <p:spPr>
          <a:xfrm>
            <a:off x="1187624" y="1124744"/>
            <a:ext cx="7956376" cy="5112568"/>
          </a:xfrm>
        </p:spPr>
        <p:txBody>
          <a:bodyPr/>
          <a:lstStyle/>
          <a:p>
            <a:pPr marL="342900" indent="-342900" algn="just"/>
            <a:r>
              <a:rPr lang="ru-RU" sz="1600" b="1" dirty="0" smtClean="0">
                <a:solidFill>
                  <a:schemeClr val="tx1"/>
                </a:solidFill>
              </a:rPr>
              <a:t>Неправильное оформление наименования списка,</a:t>
            </a:r>
          </a:p>
          <a:p>
            <a:pPr marL="342900" indent="-342900" algn="just"/>
            <a:r>
              <a:rPr lang="ru-RU" sz="1600" b="1" dirty="0" smtClean="0">
                <a:solidFill>
                  <a:schemeClr val="tx1"/>
                </a:solidFill>
              </a:rPr>
              <a:t>содержание не соответствует установленному образцу.</a:t>
            </a:r>
          </a:p>
          <a:p>
            <a:pPr marL="342900" indent="-342900" algn="just"/>
            <a:endParaRPr lang="ru-RU" sz="1600" dirty="0" smtClean="0">
              <a:solidFill>
                <a:schemeClr val="tx1"/>
              </a:solidFill>
            </a:endParaRPr>
          </a:p>
          <a:p>
            <a:pPr marL="342900" indent="-342900" algn="just"/>
            <a:r>
              <a:rPr lang="ru-RU" sz="1600" dirty="0" smtClean="0">
                <a:solidFill>
                  <a:schemeClr val="tx1"/>
                </a:solidFill>
              </a:rPr>
              <a:t>ставки и надбавки за квалификационные категории с учетом </a:t>
            </a:r>
          </a:p>
          <a:p>
            <a:pPr marL="342900" indent="-342900" algn="just"/>
            <a:r>
              <a:rPr lang="ru-RU" sz="1600" dirty="0" smtClean="0">
                <a:solidFill>
                  <a:schemeClr val="tx1"/>
                </a:solidFill>
              </a:rPr>
              <a:t>педагогической нагрузки педагогических работников</a:t>
            </a:r>
          </a:p>
          <a:p>
            <a:pPr marL="342900" indent="-342900" algn="just"/>
            <a:endParaRPr lang="ru-RU" sz="1600" dirty="0" smtClean="0">
              <a:solidFill>
                <a:schemeClr val="tx1"/>
              </a:solidFill>
            </a:endParaRPr>
          </a:p>
          <a:p>
            <a:pPr marL="342900" indent="-342900" algn="just"/>
            <a:r>
              <a:rPr lang="ru-RU" sz="1600" dirty="0" smtClean="0">
                <a:solidFill>
                  <a:schemeClr val="tx1"/>
                </a:solidFill>
              </a:rPr>
              <a:t>список педагогической нагрузки тренеров-преподавателей по спорту</a:t>
            </a:r>
          </a:p>
          <a:p>
            <a:pPr marL="342900" indent="-342900" algn="just"/>
            <a:r>
              <a:rPr lang="ru-RU" sz="1600" dirty="0" smtClean="0">
                <a:solidFill>
                  <a:schemeClr val="tx1"/>
                </a:solidFill>
              </a:rPr>
              <a:t>учреждения, </a:t>
            </a:r>
          </a:p>
          <a:p>
            <a:pPr marL="342900" indent="-342900" algn="just"/>
            <a:endParaRPr lang="ru-RU" sz="1600" dirty="0" smtClean="0">
              <a:solidFill>
                <a:schemeClr val="tx1"/>
              </a:solidFill>
            </a:endParaRPr>
          </a:p>
          <a:p>
            <a:pPr marL="342900" indent="-342900" algn="just"/>
            <a:r>
              <a:rPr lang="ru-RU" sz="1600" dirty="0" smtClean="0">
                <a:solidFill>
                  <a:schemeClr val="tx1"/>
                </a:solidFill>
              </a:rPr>
              <a:t>тарификационный список тренеров-преподавателей по спорту Учреждения</a:t>
            </a:r>
          </a:p>
          <a:p>
            <a:pPr marL="342900" indent="-342900" algn="just"/>
            <a:endParaRPr lang="ru-RU" sz="1600" dirty="0" smtClean="0">
              <a:solidFill>
                <a:schemeClr val="tx1"/>
              </a:solidFill>
            </a:endParaRPr>
          </a:p>
          <a:p>
            <a:pPr marL="342900" indent="-342900" algn="just"/>
            <a:r>
              <a:rPr lang="ru-RU" sz="1600" dirty="0" smtClean="0">
                <a:solidFill>
                  <a:schemeClr val="tx1"/>
                </a:solidFill>
              </a:rPr>
              <a:t>тарификация тренерско-преподавательского состава учреждения, </a:t>
            </a:r>
          </a:p>
          <a:p>
            <a:pPr marL="342900" indent="-342900" algn="just"/>
            <a:endParaRPr lang="ru-RU" sz="1600" dirty="0" smtClean="0">
              <a:solidFill>
                <a:schemeClr val="tx1"/>
              </a:solidFill>
            </a:endParaRPr>
          </a:p>
          <a:p>
            <a:pPr marL="342900" indent="-342900" algn="just"/>
            <a:r>
              <a:rPr lang="ru-RU" sz="1600" dirty="0" smtClean="0">
                <a:solidFill>
                  <a:schemeClr val="tx1"/>
                </a:solidFill>
              </a:rPr>
              <a:t>список педагогических работников, которым исчисляются ставки и </a:t>
            </a:r>
          </a:p>
          <a:p>
            <a:pPr marL="342900" indent="-342900" algn="just"/>
            <a:r>
              <a:rPr lang="ru-RU" sz="1600" dirty="0" smtClean="0">
                <a:solidFill>
                  <a:schemeClr val="tx1"/>
                </a:solidFill>
              </a:rPr>
              <a:t>надбавки за квалификационные категории с учетом педагогической </a:t>
            </a:r>
          </a:p>
          <a:p>
            <a:pPr marL="342900" indent="-342900" algn="just"/>
            <a:r>
              <a:rPr lang="ru-RU" sz="1600" dirty="0" smtClean="0">
                <a:solidFill>
                  <a:schemeClr val="tx1"/>
                </a:solidFill>
              </a:rPr>
              <a:t>нагрузки</a:t>
            </a:r>
          </a:p>
          <a:p>
            <a:pPr marL="342900" indent="-342900"/>
            <a:endParaRPr lang="ru-RU" sz="1600" dirty="0" smtClean="0">
              <a:solidFill>
                <a:schemeClr val="tx1"/>
              </a:solidFill>
            </a:endParaRPr>
          </a:p>
          <a:p>
            <a:pPr marL="342900" indent="-342900"/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907704" y="184675"/>
            <a:ext cx="6696744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УКАЗАНИЯ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к ведению журнала учета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работы тренеров-преподавателей по спорту 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1. Журнал является документом строгой отчетности.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2.  Журнал  ведется тренером-преподавателем по спорту, тренером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по спорту (далее - тренеры) в  течение  учебного  года  для  учебной (спортивной)  группы  и   является  основным  документом  по  учету, контролю выполнения спортсменами-учащимися, учащимися режима учебно-тренировочного  процесса и  выполнения  тренерами  объема   учебно-преподавательской  работы. Тренеры могут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вести журнал в течение календарного года.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3. Записи в журнал вносятся аккуратно и разборчиво.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4. Заполнение всех граф в каждом разделе журнала обязательно.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5.  Тренеры  ежемесячно  сдают  журнал заместителю директора по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основной  деятельности  учреждения  (организации)  для осуществления контроля   и  учета  учебной  нагрузки.  Запись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заместителя    директора   по   основной   деятельности   учреждения организации в   журнале  к  оплате  учебной нагрузки  на  данной  группе,  установленной  тренеру  с  учетом  ее выполнения,  осуществляется  ежемесячно  и  является  основанием для заполнения списка учета учебной нагрузки.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6.  По  окончании  учебного года журнал сдается в учебную часть учреждения (организации), хранится в архиве не менее 5 лет.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07704" y="400118"/>
            <a:ext cx="6696744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7. Объем учебно-тренировочного процесса заполняется в минутах.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8.   В   разделе   "Расписание   учебно-тренировочных  занятий» указывается  время  их  проведения  в  течение  недели  ежемесячно в соответствии с режимом учебно-тренировочного  процесса  учебной спортивной)  группы. В случае, если учебно-тренировочная работа с учебной группой проводится несколькими  тренерами,  расписание учебно-тренировочных   занятий  составляется  для  каждого  тренера, однако общее время занятий   должно   соответствовать   режиму учебно-тренировочного процесса учебной (спортивной) группы.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9.    Списочный    состав   спортсменов-учащихся   (занимающихся)   учебной (спортивной)  группы заносится в журнал в соответствии с приказом по контингенту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спортсменов-учащихся     (занимающихся) данного учреждения (организации).  Изменения списочного состава спортсменов-учащихся (занимающихся)вносятся в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течение   учебного  года  на  основании  приказов  по переукомплектованию  учебных групп (зачисление, отчисление, перевод, передача и т.д.).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10. Для заполнения журнала применяются условные обозначения: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присутствие учащегося на занятиях отмечается точкой;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отсутствие учащегося на занятиях - "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";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отсутствие учащегося на занятиях по болезни - "б";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участие в соревнованиях - "с";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участие в учебно-тренировочном сборе - "у".</a:t>
            </a: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5013176"/>
            <a:ext cx="4788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ko-KR" sz="1400" b="1" dirty="0" smtClean="0">
                <a:latin typeface="Arial" pitchFamily="34" charset="0"/>
                <a:cs typeface="Arial" pitchFamily="34" charset="0"/>
              </a:rPr>
              <a:t>Управление спорта и туризма Гродненского областного исполнительного комитета</a:t>
            </a:r>
            <a:endParaRPr kumimoji="0" lang="en-US" altLang="ko-K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355976" y="2780928"/>
            <a:ext cx="478802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Областной семинар</a:t>
            </a:r>
          </a:p>
          <a:p>
            <a:pPr algn="r"/>
            <a:r>
              <a:rPr lang="ru-RU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«Применение законодательных актов в специализированных учебно-спортивных учреждениях»</a:t>
            </a:r>
            <a:endParaRPr lang="en-US" altLang="ko-KR" sz="24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0" y="630932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ГРОДНО 2017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1558</Words>
  <Application>Microsoft Office PowerPoint</Application>
  <PresentationFormat>Экран (4:3)</PresentationFormat>
  <Paragraphs>236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Office Theme</vt:lpstr>
      <vt:lpstr>Custom Design</vt:lpstr>
      <vt:lpstr>Слайд 1</vt:lpstr>
      <vt:lpstr> Рассматриваемые вопросы</vt:lpstr>
      <vt:lpstr>Основные типичные ошибки в Уставных документах </vt:lpstr>
      <vt:lpstr>Использование терминологии</vt:lpstr>
      <vt:lpstr>Порядок делопроизводства в государственных организациях Республики Беларусь</vt:lpstr>
      <vt:lpstr>Порядок делопроизводства в государственных организациях Республики Беларусь</vt:lpstr>
      <vt:lpstr>Поля, применяемые для  подготовки документов </vt:lpstr>
      <vt:lpstr>Заголовок к тексту должен быть на всех документах!!!</vt:lpstr>
      <vt:lpstr>Оформление приложений</vt:lpstr>
      <vt:lpstr>Требование к оформлению подписи</vt:lpstr>
      <vt:lpstr>Гриф «Приложение»</vt:lpstr>
      <vt:lpstr>Примерный перечень документов  подлежащих утверждению</vt:lpstr>
      <vt:lpstr>Оформление приказов </vt:lpstr>
      <vt:lpstr>Инструкции об особенностях регулирования труда работников, осуществляющих педагогическую деятельность в сфере физической культуры и спорта</vt:lpstr>
      <vt:lpstr>Старший тренер</vt:lpstr>
      <vt:lpstr> Нормативы оплаты труда</vt:lpstr>
      <vt:lpstr>Установление учебной нагрузки</vt:lpstr>
      <vt:lpstr>Слайд 18</vt:lpstr>
      <vt:lpstr>Типичные ошибки</vt:lpstr>
      <vt:lpstr>Слайд 20</vt:lpstr>
      <vt:lpstr>Слайд 21</vt:lpstr>
      <vt:lpstr>Слайд 22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Otdel sporta</cp:lastModifiedBy>
  <cp:revision>72</cp:revision>
  <dcterms:created xsi:type="dcterms:W3CDTF">2014-04-01T16:35:38Z</dcterms:created>
  <dcterms:modified xsi:type="dcterms:W3CDTF">2017-12-14T08:42:56Z</dcterms:modified>
</cp:coreProperties>
</file>